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5">
  <p:sldMasterIdLst>
    <p:sldMasterId id="2147484362" r:id="rId1"/>
  </p:sldMasterIdLst>
  <p:notesMasterIdLst>
    <p:notesMasterId r:id="rId11"/>
  </p:notesMasterIdLst>
  <p:handoutMasterIdLst>
    <p:handoutMasterId r:id="rId12"/>
  </p:handoutMasterIdLst>
  <p:sldIdLst>
    <p:sldId id="1539" r:id="rId2"/>
    <p:sldId id="1540" r:id="rId3"/>
    <p:sldId id="1541" r:id="rId4"/>
    <p:sldId id="1546" r:id="rId5"/>
    <p:sldId id="1547" r:id="rId6"/>
    <p:sldId id="1545" r:id="rId7"/>
    <p:sldId id="1544" r:id="rId8"/>
    <p:sldId id="1543" r:id="rId9"/>
    <p:sldId id="1542" r:id="rId10"/>
  </p:sldIdLst>
  <p:sldSz cx="9144000" cy="5143500" type="screen16x9"/>
  <p:notesSz cx="7104063" cy="10234613"/>
  <p:defaultTextStyle>
    <a:defPPr>
      <a:defRPr lang="ru-RU"/>
    </a:defPPr>
    <a:lvl1pPr marL="0" algn="l" defTabSz="6555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27512" algn="l" defTabSz="6555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55552" algn="l" defTabSz="6555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983558" algn="l" defTabSz="6555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11248" algn="l" defTabSz="6555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638708" algn="l" defTabSz="6555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1966248" algn="l" defTabSz="6555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294102" algn="l" defTabSz="6555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621789" algn="l" defTabSz="655552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yy" initials="f" lastIdx="1" clrIdx="0">
    <p:extLst>
      <p:ext uri="{19B8F6BF-5375-455C-9EA6-DF929625EA0E}">
        <p15:presenceInfo xmlns:p15="http://schemas.microsoft.com/office/powerpoint/2012/main" userId="fy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70C1"/>
    <a:srgbClr val="600000"/>
    <a:srgbClr val="9E0000"/>
    <a:srgbClr val="649C3E"/>
    <a:srgbClr val="F5EC3D"/>
    <a:srgbClr val="FF3333"/>
    <a:srgbClr val="FF6969"/>
    <a:srgbClr val="FF3F3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7869" autoAdjust="0"/>
  </p:normalViewPr>
  <p:slideViewPr>
    <p:cSldViewPr snapToGrid="0">
      <p:cViewPr varScale="1">
        <p:scale>
          <a:sx n="151" d="100"/>
          <a:sy n="151" d="100"/>
        </p:scale>
        <p:origin x="510" y="2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1794" y="-9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F1183-6D53-4FBD-A7A8-C7E2326497F8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B6B6B-B36A-4E7C-AE7A-5C9D597537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705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58C66F26-A0D3-48CF-BAB8-8E096A675401}" type="datetimeFigureOut">
              <a:rPr lang="ru-RU" smtClean="0"/>
              <a:t>06.03.2024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A0A68978-FA68-4B62-A2BF-842523A6B2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933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741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37064" algn="l" defTabSz="8741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874103" algn="l" defTabSz="8741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11248" algn="l" defTabSz="8741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747868" algn="l" defTabSz="8741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184794" algn="l" defTabSz="8741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621789" algn="l" defTabSz="8741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058717" algn="l" defTabSz="8741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495755" algn="l" defTabSz="87410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31168" indent="0" algn="ctr">
              <a:buNone/>
              <a:defRPr sz="1500"/>
            </a:lvl2pPr>
            <a:lvl3pPr marL="663092" indent="0" algn="ctr">
              <a:buNone/>
              <a:defRPr sz="1400"/>
            </a:lvl3pPr>
            <a:lvl4pPr marL="994526" indent="0" algn="ctr">
              <a:buNone/>
              <a:defRPr sz="1200"/>
            </a:lvl4pPr>
            <a:lvl5pPr marL="1326329" indent="0" algn="ctr">
              <a:buNone/>
              <a:defRPr sz="1200"/>
            </a:lvl5pPr>
            <a:lvl6pPr marL="1657505" indent="0" algn="ctr">
              <a:buNone/>
              <a:defRPr sz="1200"/>
            </a:lvl6pPr>
            <a:lvl7pPr marL="1988780" indent="0" algn="ctr">
              <a:buNone/>
              <a:defRPr sz="1200"/>
            </a:lvl7pPr>
            <a:lvl8pPr marL="2320242" indent="0" algn="ctr">
              <a:buNone/>
              <a:defRPr sz="1200"/>
            </a:lvl8pPr>
            <a:lvl9pPr marL="2651951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41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43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5201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275201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2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63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3661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3116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6309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9945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263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65750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19887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2024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65195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371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95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31168" indent="0">
              <a:buNone/>
              <a:defRPr sz="1500" b="1"/>
            </a:lvl2pPr>
            <a:lvl3pPr marL="663092" indent="0">
              <a:buNone/>
              <a:defRPr sz="1400" b="1"/>
            </a:lvl3pPr>
            <a:lvl4pPr marL="994526" indent="0">
              <a:buNone/>
              <a:defRPr sz="1200" b="1"/>
            </a:lvl4pPr>
            <a:lvl5pPr marL="1326329" indent="0">
              <a:buNone/>
              <a:defRPr sz="1200" b="1"/>
            </a:lvl5pPr>
            <a:lvl6pPr marL="1657505" indent="0">
              <a:buNone/>
              <a:defRPr sz="1200" b="1"/>
            </a:lvl6pPr>
            <a:lvl7pPr marL="1988780" indent="0">
              <a:buNone/>
              <a:defRPr sz="1200" b="1"/>
            </a:lvl7pPr>
            <a:lvl8pPr marL="2320242" indent="0">
              <a:buNone/>
              <a:defRPr sz="1200" b="1"/>
            </a:lvl8pPr>
            <a:lvl9pPr marL="265195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31168" indent="0">
              <a:buNone/>
              <a:defRPr sz="1500" b="1"/>
            </a:lvl2pPr>
            <a:lvl3pPr marL="663092" indent="0">
              <a:buNone/>
              <a:defRPr sz="1400" b="1"/>
            </a:lvl3pPr>
            <a:lvl4pPr marL="994526" indent="0">
              <a:buNone/>
              <a:defRPr sz="1200" b="1"/>
            </a:lvl4pPr>
            <a:lvl5pPr marL="1326329" indent="0">
              <a:buNone/>
              <a:defRPr sz="1200" b="1"/>
            </a:lvl5pPr>
            <a:lvl6pPr marL="1657505" indent="0">
              <a:buNone/>
              <a:defRPr sz="1200" b="1"/>
            </a:lvl6pPr>
            <a:lvl7pPr marL="1988780" indent="0">
              <a:buNone/>
              <a:defRPr sz="1200" b="1"/>
            </a:lvl7pPr>
            <a:lvl8pPr marL="2320242" indent="0">
              <a:buNone/>
              <a:defRPr sz="1200" b="1"/>
            </a:lvl8pPr>
            <a:lvl9pPr marL="2651951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9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105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98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1926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31168" indent="0">
              <a:buNone/>
              <a:defRPr sz="1100"/>
            </a:lvl2pPr>
            <a:lvl3pPr marL="663092" indent="0">
              <a:buNone/>
              <a:defRPr sz="900"/>
            </a:lvl3pPr>
            <a:lvl4pPr marL="994526" indent="0">
              <a:buNone/>
              <a:defRPr sz="800"/>
            </a:lvl4pPr>
            <a:lvl5pPr marL="1326329" indent="0">
              <a:buNone/>
              <a:defRPr sz="800"/>
            </a:lvl5pPr>
            <a:lvl6pPr marL="1657505" indent="0">
              <a:buNone/>
              <a:defRPr sz="800"/>
            </a:lvl6pPr>
            <a:lvl7pPr marL="1988780" indent="0">
              <a:buNone/>
              <a:defRPr sz="800"/>
            </a:lvl7pPr>
            <a:lvl8pPr marL="2320242" indent="0">
              <a:buNone/>
              <a:defRPr sz="800"/>
            </a:lvl8pPr>
            <a:lvl9pPr marL="265195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485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1926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31168" indent="0">
              <a:buNone/>
              <a:defRPr sz="2100"/>
            </a:lvl2pPr>
            <a:lvl3pPr marL="663092" indent="0">
              <a:buNone/>
              <a:defRPr sz="1800"/>
            </a:lvl3pPr>
            <a:lvl4pPr marL="994526" indent="0">
              <a:buNone/>
              <a:defRPr sz="1500"/>
            </a:lvl4pPr>
            <a:lvl5pPr marL="1326329" indent="0">
              <a:buNone/>
              <a:defRPr sz="1500"/>
            </a:lvl5pPr>
            <a:lvl6pPr marL="1657505" indent="0">
              <a:buNone/>
              <a:defRPr sz="1500"/>
            </a:lvl6pPr>
            <a:lvl7pPr marL="1988780" indent="0">
              <a:buNone/>
              <a:defRPr sz="1500"/>
            </a:lvl7pPr>
            <a:lvl8pPr marL="2320242" indent="0">
              <a:buNone/>
              <a:defRPr sz="1500"/>
            </a:lvl8pPr>
            <a:lvl9pPr marL="2651951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31168" indent="0">
              <a:buNone/>
              <a:defRPr sz="1100"/>
            </a:lvl2pPr>
            <a:lvl3pPr marL="663092" indent="0">
              <a:buNone/>
              <a:defRPr sz="900"/>
            </a:lvl3pPr>
            <a:lvl4pPr marL="994526" indent="0">
              <a:buNone/>
              <a:defRPr sz="800"/>
            </a:lvl4pPr>
            <a:lvl5pPr marL="1326329" indent="0">
              <a:buNone/>
              <a:defRPr sz="800"/>
            </a:lvl5pPr>
            <a:lvl6pPr marL="1657505" indent="0">
              <a:buNone/>
              <a:defRPr sz="800"/>
            </a:lvl6pPr>
            <a:lvl7pPr marL="1988780" indent="0">
              <a:buNone/>
              <a:defRPr sz="800"/>
            </a:lvl7pPr>
            <a:lvl8pPr marL="2320242" indent="0">
              <a:buNone/>
              <a:defRPr sz="800"/>
            </a:lvl8pPr>
            <a:lvl9pPr marL="2651951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98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6545" tIns="34289" rIns="66545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6545" tIns="34289" rIns="66545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6545" tIns="34289" rIns="66545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63092"/>
            <a:fld id="{139219B9-D88E-4477-89D8-3F898626CB74}" type="datetimeFigureOut">
              <a:rPr lang="ru-RU" smtClean="0">
                <a:solidFill>
                  <a:prstClr val="white">
                    <a:tint val="75000"/>
                  </a:prstClr>
                </a:solidFill>
              </a:rPr>
              <a:pPr defTabSz="663092"/>
              <a:t>06.03.2024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6545" tIns="34289" rIns="66545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63092"/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6545" tIns="34289" rIns="66545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63092"/>
            <a:fld id="{E8DC7273-B47E-4556-A103-C9EFDBD6E24D}" type="slidenum">
              <a:rPr lang="ru-RU" smtClean="0">
                <a:solidFill>
                  <a:prstClr val="white">
                    <a:tint val="75000"/>
                  </a:prstClr>
                </a:solidFill>
              </a:rPr>
              <a:pPr defTabSz="663092"/>
              <a:t>‹#›</a:t>
            </a:fld>
            <a:endParaRPr lang="ru-RU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8100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63" r:id="rId1"/>
    <p:sldLayoutId id="2147484364" r:id="rId2"/>
    <p:sldLayoutId id="2147484365" r:id="rId3"/>
    <p:sldLayoutId id="2147484366" r:id="rId4"/>
    <p:sldLayoutId id="2147484367" r:id="rId5"/>
    <p:sldLayoutId id="2147484368" r:id="rId6"/>
    <p:sldLayoutId id="2147484369" r:id="rId7"/>
    <p:sldLayoutId id="2147484370" r:id="rId8"/>
    <p:sldLayoutId id="2147484371" r:id="rId9"/>
    <p:sldLayoutId id="2147484372" r:id="rId10"/>
    <p:sldLayoutId id="2147484373" r:id="rId11"/>
  </p:sldLayoutIdLst>
  <mc:AlternateContent xmlns:mc="http://schemas.openxmlformats.org/markup-compatibility/2006" xmlns:p14="http://schemas.microsoft.com/office/powerpoint/2010/main">
    <mc:Choice Requires="p14">
      <p:transition spd="slow" p14:dur="2010" advClick="0" advTm="122000"/>
    </mc:Choice>
    <mc:Fallback xmlns="">
      <p:transition spd="slow" advClick="0" advTm="122000"/>
    </mc:Fallback>
  </mc:AlternateContent>
  <p:txStyles>
    <p:titleStyle>
      <a:lvl1pPr algn="l" defTabSz="66309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6022" indent="-166022" algn="l" defTabSz="66309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8065" indent="-166022" algn="l" defTabSz="66309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28752" indent="-166022" algn="l" defTabSz="66309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59960" indent="-166022" algn="l" defTabSz="66309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91637" indent="-166022" algn="l" defTabSz="66309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23339" indent="-166022" algn="l" defTabSz="66309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54833" indent="-166022" algn="l" defTabSz="66309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86139" indent="-166022" algn="l" defTabSz="66309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17596" indent="-166022" algn="l" defTabSz="66309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630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31168" algn="l" defTabSz="6630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63092" algn="l" defTabSz="6630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94526" algn="l" defTabSz="6630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26329" algn="l" defTabSz="6630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57505" algn="l" defTabSz="6630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88780" algn="l" defTabSz="6630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20242" algn="l" defTabSz="6630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651951" algn="l" defTabSz="66309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36" y="-140677"/>
            <a:ext cx="8728364" cy="5428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95054" y="-140677"/>
            <a:ext cx="6725317" cy="5428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69294" y="347365"/>
            <a:ext cx="42231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0" b="22053"/>
          <a:stretch/>
        </p:blipFill>
        <p:spPr>
          <a:xfrm>
            <a:off x="475944" y="173824"/>
            <a:ext cx="1519110" cy="18422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79405" y="267185"/>
            <a:ext cx="638865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«Как распознать мошенника»</a:t>
            </a:r>
          </a:p>
          <a:p>
            <a:pPr algn="ctr"/>
            <a:endParaRPr lang="ru-RU" sz="4000" dirty="0">
              <a:solidFill>
                <a:srgbClr val="4270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мошенники постоянно меняют сценарии обмана. Однако есть фразы, которые выдают преступников. </a:t>
            </a:r>
          </a:p>
          <a:p>
            <a:pPr algn="ctr"/>
            <a:endParaRPr lang="ru-RU" sz="2000" dirty="0">
              <a:solidFill>
                <a:srgbClr val="4270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собрали часто используемые. </a:t>
            </a:r>
          </a:p>
          <a:p>
            <a:pPr indent="447675"/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29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9000"/>
    </mc:Choice>
    <mc:Fallback xmlns="">
      <p:transition spd="slow" advClick="0" advTm="9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36" y="-140677"/>
            <a:ext cx="8728364" cy="5428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95054" y="-140677"/>
            <a:ext cx="6725317" cy="5428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69294" y="347365"/>
            <a:ext cx="42231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0" b="22053"/>
          <a:stretch/>
        </p:blipFill>
        <p:spPr>
          <a:xfrm>
            <a:off x="475944" y="173824"/>
            <a:ext cx="1519110" cy="18422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279405" y="173824"/>
            <a:ext cx="63886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«Сотрудники Центробанка»</a:t>
            </a:r>
            <a:endParaRPr lang="ru-RU" sz="4000" dirty="0">
              <a:solidFill>
                <a:srgbClr val="4270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algn="ctr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Настоящие работники Банка России не звонят и не пишут гражданам для совершения каких-либо банковских операций. Так поступают </a:t>
            </a:r>
            <a:r>
              <a:rPr lang="ru-RU" sz="2000" dirty="0" err="1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лжесотрудники</a:t>
            </a:r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мегарегулятора</a:t>
            </a:r>
            <a:r>
              <a:rPr lang="ru-RU" dirty="0"/>
              <a:t>.</a:t>
            </a:r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6C7AD1-9A02-9B83-0407-E36447B48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832" y="2813050"/>
            <a:ext cx="4857795" cy="22161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640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9000"/>
    </mc:Choice>
    <mc:Fallback xmlns="">
      <p:transition spd="slow" advClick="0" advTm="9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36" y="-140677"/>
            <a:ext cx="8728364" cy="5428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95054" y="-140677"/>
            <a:ext cx="6725317" cy="5428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69294" y="347365"/>
            <a:ext cx="42231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0" b="22053"/>
          <a:stretch/>
        </p:blipFill>
        <p:spPr>
          <a:xfrm>
            <a:off x="475944" y="173824"/>
            <a:ext cx="1519110" cy="18422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31720" y="768835"/>
            <a:ext cx="6388651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 Вами заговорили о деньгах и счетах, положите трубку и позвоните по официальному телефону организации или по номеру «02», «112». Номер нужно набрать вручную.</a:t>
            </a:r>
          </a:p>
          <a:p>
            <a:pPr algn="ctr"/>
            <a:endParaRPr lang="ru-RU" sz="2000" dirty="0">
              <a:solidFill>
                <a:srgbClr val="4270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попадайтесь на уловки мошенников!</a:t>
            </a:r>
          </a:p>
          <a:p>
            <a:pPr indent="447675"/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EF522F-F0F5-E7F1-713B-B244D25FC3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60" t="7323" r="6229" b="7614"/>
          <a:stretch/>
        </p:blipFill>
        <p:spPr>
          <a:xfrm>
            <a:off x="3922525" y="2887521"/>
            <a:ext cx="3314700" cy="21236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860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9000"/>
    </mc:Choice>
    <mc:Fallback xmlns="">
      <p:transition spd="slow" advClick="0" advTm="9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36" y="-140677"/>
            <a:ext cx="8728364" cy="5428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95054" y="-140677"/>
            <a:ext cx="6725317" cy="5428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69294" y="347365"/>
            <a:ext cx="42231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0" b="22053"/>
          <a:stretch/>
        </p:blipFill>
        <p:spPr>
          <a:xfrm>
            <a:off x="475944" y="173824"/>
            <a:ext cx="1519110" cy="18422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31720" y="768835"/>
            <a:ext cx="6388651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«Вас беспокоит специалист финансовой безопасности (сотрудник службы безопасности банка)»</a:t>
            </a:r>
          </a:p>
          <a:p>
            <a:pPr algn="just"/>
            <a:endParaRPr lang="ru-RU" sz="2800" dirty="0">
              <a:solidFill>
                <a:srgbClr val="4270C1"/>
              </a:solidFill>
            </a:endParaRPr>
          </a:p>
          <a:p>
            <a:pPr algn="just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Отличить аферистов от настоящих специалистов службы безопасности легко: первый будет интересоваться данными вашей карты или кодом из СМС. К тому же он не сможет сообщить Вам актуальный остаток по счету.</a:t>
            </a:r>
          </a:p>
          <a:p>
            <a:pPr algn="ctr"/>
            <a:r>
              <a:rPr lang="ru-RU" dirty="0">
                <a:solidFill>
                  <a:srgbClr val="4270C1"/>
                </a:solidFill>
              </a:rPr>
              <a:t> </a:t>
            </a:r>
          </a:p>
          <a:p>
            <a:pPr indent="447675"/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68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9000"/>
    </mc:Choice>
    <mc:Fallback xmlns="">
      <p:transition spd="slow" advClick="0" advTm="9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36" y="-140677"/>
            <a:ext cx="8728364" cy="5428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95054" y="-140677"/>
            <a:ext cx="6725317" cy="5428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69294" y="347365"/>
            <a:ext cx="42231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0" b="22053"/>
          <a:stretch/>
        </p:blipFill>
        <p:spPr>
          <a:xfrm>
            <a:off x="475944" y="173824"/>
            <a:ext cx="1519110" cy="18422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63387" y="262724"/>
            <a:ext cx="638865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«Специальный или безопасный счет»</a:t>
            </a:r>
            <a:endParaRPr lang="ru-RU" sz="4400" dirty="0">
              <a:solidFill>
                <a:srgbClr val="4270C1"/>
              </a:solidFill>
            </a:endParaRPr>
          </a:p>
          <a:p>
            <a:pPr algn="just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Распространенная легенда аферистов, которые убеждают людей перевести сбережения на «специальный», «безопасный» счет – якобы для сохранности денег. Однако таких счетов не существует.</a:t>
            </a:r>
          </a:p>
          <a:p>
            <a:pPr indent="447675"/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2894968-F49E-F597-44AE-1DFB3F2054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565" b="15457"/>
          <a:stretch/>
        </p:blipFill>
        <p:spPr>
          <a:xfrm>
            <a:off x="4085403" y="3209687"/>
            <a:ext cx="2544618" cy="18422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0289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9000"/>
    </mc:Choice>
    <mc:Fallback xmlns="">
      <p:transition spd="slow" advClick="0" advTm="9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36" y="-140677"/>
            <a:ext cx="8728364" cy="5428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95054" y="-140677"/>
            <a:ext cx="6725317" cy="5428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69294" y="347365"/>
            <a:ext cx="42231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0" b="22053"/>
          <a:stretch/>
        </p:blipFill>
        <p:spPr>
          <a:xfrm>
            <a:off x="475944" y="173824"/>
            <a:ext cx="1519110" cy="18422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31720" y="768835"/>
            <a:ext cx="63886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«Идут следственные действия, помогите задержать мошенников и не разглашайте информацию третьим лицам»</a:t>
            </a:r>
          </a:p>
          <a:p>
            <a:pPr algn="ctr"/>
            <a:endParaRPr lang="ru-RU" sz="3200" dirty="0">
              <a:solidFill>
                <a:srgbClr val="4270C1"/>
              </a:solidFill>
            </a:endParaRPr>
          </a:p>
          <a:p>
            <a:pPr algn="just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Работники правоохранительных органов не проводят процессуальные действия по телефону, не запрашивают финансовые данные и не предлагают поучаствовать в задержании мошенников.</a:t>
            </a:r>
          </a:p>
          <a:p>
            <a:pPr indent="447675"/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34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9000"/>
    </mc:Choice>
    <mc:Fallback xmlns="">
      <p:transition spd="slow" advClick="0" advTm="9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36" y="-140677"/>
            <a:ext cx="8728364" cy="5428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95054" y="-140677"/>
            <a:ext cx="6725317" cy="5428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69294" y="347365"/>
            <a:ext cx="42231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0" b="22053"/>
          <a:stretch/>
        </p:blipFill>
        <p:spPr>
          <a:xfrm>
            <a:off x="475944" y="173824"/>
            <a:ext cx="1519110" cy="18422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31720" y="768835"/>
            <a:ext cx="638865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«Истекает срок действия </a:t>
            </a:r>
            <a:r>
              <a:rPr lang="ru-RU" sz="4400" b="1" dirty="0" err="1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СИМ-карты</a:t>
            </a:r>
            <a:r>
              <a:rPr lang="ru-RU" sz="44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dirty="0">
              <a:solidFill>
                <a:srgbClr val="4270C1"/>
              </a:solidFill>
            </a:endParaRPr>
          </a:p>
          <a:p>
            <a:pPr algn="just"/>
            <a:endParaRPr lang="ru-RU" sz="2000" dirty="0">
              <a:solidFill>
                <a:srgbClr val="4270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dirty="0" err="1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СИМ-карты</a:t>
            </a:r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мобильного оператора нет срока годности и она не нуждается в замене по этой причине.</a:t>
            </a:r>
          </a:p>
          <a:p>
            <a:pPr indent="447675"/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4AC2D0-FB89-BD35-273E-0449B97209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061" b="16900"/>
          <a:stretch/>
        </p:blipFill>
        <p:spPr>
          <a:xfrm>
            <a:off x="4862368" y="3112675"/>
            <a:ext cx="3575050" cy="20308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330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9000"/>
    </mc:Choice>
    <mc:Fallback xmlns="">
      <p:transition spd="slow" advClick="0" advTm="9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36" y="-140677"/>
            <a:ext cx="8728364" cy="5428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95054" y="-140677"/>
            <a:ext cx="6725317" cy="5428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69294" y="347365"/>
            <a:ext cx="42231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0" b="22053"/>
          <a:stretch/>
        </p:blipFill>
        <p:spPr>
          <a:xfrm>
            <a:off x="475944" y="173824"/>
            <a:ext cx="1519110" cy="18422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31720" y="768835"/>
            <a:ext cx="638865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«Ваши деньги пытаются похитить, зафиксирована подозрительная операция»</a:t>
            </a:r>
          </a:p>
          <a:p>
            <a:pPr algn="ctr"/>
            <a:endParaRPr lang="ru-RU" sz="3600" dirty="0">
              <a:solidFill>
                <a:srgbClr val="4270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Банки могут приостанавливать такие операции без участия клиента. Если у банка возникнут сомнения, его представитель, его представитель может пригласить Вас в офис банка. Но, в отличии от мошенника, действительный работник банка звонит только с официального номера банка и никогда не просит совершить операции по карте.</a:t>
            </a:r>
          </a:p>
          <a:p>
            <a:pPr indent="447675"/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631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9000"/>
    </mc:Choice>
    <mc:Fallback xmlns="">
      <p:transition spd="slow" advClick="0" advTm="9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5636" y="-140677"/>
            <a:ext cx="8728364" cy="542885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95054" y="-140677"/>
            <a:ext cx="6725317" cy="542885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269294" y="347365"/>
            <a:ext cx="422311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975" algn="just"/>
            <a:endParaRPr lang="ru-RU" sz="1100" b="1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0" b="22053"/>
          <a:stretch/>
        </p:blipFill>
        <p:spPr>
          <a:xfrm>
            <a:off x="475944" y="173824"/>
            <a:ext cx="1519110" cy="184225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31720" y="768835"/>
            <a:ext cx="63886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«Продиктуйте код из </a:t>
            </a:r>
            <a:r>
              <a:rPr lang="ru-RU" sz="4000" b="1" dirty="0" err="1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СМС-сообщения</a:t>
            </a:r>
            <a:r>
              <a:rPr lang="ru-RU" sz="4000" b="1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4000" dirty="0">
              <a:solidFill>
                <a:srgbClr val="4270C1"/>
              </a:solidFill>
            </a:endParaRPr>
          </a:p>
          <a:p>
            <a:pPr algn="just"/>
            <a:r>
              <a:rPr lang="ru-RU" sz="2000" dirty="0">
                <a:solidFill>
                  <a:srgbClr val="4270C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Код из СМС – это аналог Вашей собственноручной подписи. Его никогда и никому нельзя сообщать или пересылать.</a:t>
            </a:r>
          </a:p>
          <a:p>
            <a:pPr indent="447675"/>
            <a:endParaRPr lang="ru-RU" sz="1200" b="1" dirty="0">
              <a:solidFill>
                <a:srgbClr val="00206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EC78C31-C7F2-9D90-3141-0F4B464B7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7350" y="3573673"/>
            <a:ext cx="29400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9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10" advClick="0" advTm="9000"/>
    </mc:Choice>
    <mc:Fallback xmlns="">
      <p:transition spd="slow" advClick="0" advTm="9000"/>
    </mc:Fallback>
  </mc:AlternateContent>
</p:sld>
</file>

<file path=ppt/theme/theme1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3779246</TotalTime>
  <Words>322</Words>
  <Application>Microsoft Office PowerPoint</Application>
  <PresentationFormat>Экран (16:9)</PresentationFormat>
  <Paragraphs>29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Times New Roman</vt:lpstr>
      <vt:lpstr>14_Тема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K46C</dc:creator>
  <cp:lastModifiedBy>Гайнутдинова Аделя Рушановна</cp:lastModifiedBy>
  <cp:revision>3536</cp:revision>
  <cp:lastPrinted>2023-12-09T15:36:12Z</cp:lastPrinted>
  <dcterms:created xsi:type="dcterms:W3CDTF">2014-01-19T00:26:05Z</dcterms:created>
  <dcterms:modified xsi:type="dcterms:W3CDTF">2024-03-06T15:36:56Z</dcterms:modified>
</cp:coreProperties>
</file>